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4802AD-09E5-46F8-A71F-2BA3EBE67953}" type="doc">
      <dgm:prSet loTypeId="urn:microsoft.com/office/officeart/2005/8/layout/process4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55CBDC3A-D1C2-44AE-906D-2B9B0382F543}">
      <dgm:prSet/>
      <dgm:spPr/>
      <dgm:t>
        <a:bodyPr/>
        <a:lstStyle/>
        <a:p>
          <a:r>
            <a:rPr lang="en-MY"/>
            <a:t>Created at CUTE IIUM.</a:t>
          </a:r>
          <a:endParaRPr lang="en-US"/>
        </a:p>
      </dgm:t>
    </dgm:pt>
    <dgm:pt modelId="{72B17295-329B-4D46-9F13-6C7BEFEB1487}" type="parTrans" cxnId="{5DA4AD6F-5F5B-4335-8DE3-AFE188E9D919}">
      <dgm:prSet/>
      <dgm:spPr/>
      <dgm:t>
        <a:bodyPr/>
        <a:lstStyle/>
        <a:p>
          <a:endParaRPr lang="en-US"/>
        </a:p>
      </dgm:t>
    </dgm:pt>
    <dgm:pt modelId="{8AF6FBE2-EF85-47F2-A96A-21FEF0045BCF}" type="sibTrans" cxnId="{5DA4AD6F-5F5B-4335-8DE3-AFE188E9D919}">
      <dgm:prSet/>
      <dgm:spPr/>
      <dgm:t>
        <a:bodyPr/>
        <a:lstStyle/>
        <a:p>
          <a:endParaRPr lang="en-US"/>
        </a:p>
      </dgm:t>
    </dgm:pt>
    <dgm:pt modelId="{82E0EA0F-62B6-4F69-BBA9-48CC26B628BF}">
      <dgm:prSet/>
      <dgm:spPr/>
      <dgm:t>
        <a:bodyPr/>
        <a:lstStyle/>
        <a:p>
          <a:r>
            <a:rPr lang="en-MY"/>
            <a:t>Main components: </a:t>
          </a:r>
          <a:endParaRPr lang="en-US"/>
        </a:p>
      </dgm:t>
    </dgm:pt>
    <dgm:pt modelId="{221A3CF9-2D66-4E00-AC83-F22AF9AF1D22}" type="parTrans" cxnId="{1E4E6EA1-2EE6-41BD-8FE1-AAB34593CF38}">
      <dgm:prSet/>
      <dgm:spPr/>
      <dgm:t>
        <a:bodyPr/>
        <a:lstStyle/>
        <a:p>
          <a:endParaRPr lang="en-US"/>
        </a:p>
      </dgm:t>
    </dgm:pt>
    <dgm:pt modelId="{51B736D9-6CC3-4DBD-AC46-21E02D119C5B}" type="sibTrans" cxnId="{1E4E6EA1-2EE6-41BD-8FE1-AAB34593CF38}">
      <dgm:prSet/>
      <dgm:spPr/>
      <dgm:t>
        <a:bodyPr/>
        <a:lstStyle/>
        <a:p>
          <a:endParaRPr lang="en-US"/>
        </a:p>
      </dgm:t>
    </dgm:pt>
    <dgm:pt modelId="{1C607288-EC74-4619-98E6-91962A6F5C04}">
      <dgm:prSet/>
      <dgm:spPr/>
      <dgm:t>
        <a:bodyPr/>
        <a:lstStyle/>
        <a:p>
          <a:r>
            <a:rPr lang="en-MY"/>
            <a:t>Hull Design (Robot Design)</a:t>
          </a:r>
          <a:endParaRPr lang="en-US"/>
        </a:p>
      </dgm:t>
    </dgm:pt>
    <dgm:pt modelId="{8207A147-864E-41DA-8907-CD35DDFE6686}" type="parTrans" cxnId="{12AF0594-32EA-4287-BD24-50FF9EAEBDFF}">
      <dgm:prSet/>
      <dgm:spPr/>
      <dgm:t>
        <a:bodyPr/>
        <a:lstStyle/>
        <a:p>
          <a:endParaRPr lang="en-US"/>
        </a:p>
      </dgm:t>
    </dgm:pt>
    <dgm:pt modelId="{52341CF4-256A-415F-8A07-D2DFB83C70BF}" type="sibTrans" cxnId="{12AF0594-32EA-4287-BD24-50FF9EAEBDFF}">
      <dgm:prSet/>
      <dgm:spPr/>
      <dgm:t>
        <a:bodyPr/>
        <a:lstStyle/>
        <a:p>
          <a:endParaRPr lang="en-US"/>
        </a:p>
      </dgm:t>
    </dgm:pt>
    <dgm:pt modelId="{ED4A6337-CA4B-4710-B18F-E45961845BE6}">
      <dgm:prSet/>
      <dgm:spPr/>
      <dgm:t>
        <a:bodyPr/>
        <a:lstStyle/>
        <a:p>
          <a:r>
            <a:rPr lang="en-MY"/>
            <a:t>Navigation System &amp; Control</a:t>
          </a:r>
          <a:endParaRPr lang="en-US"/>
        </a:p>
      </dgm:t>
    </dgm:pt>
    <dgm:pt modelId="{540C22B9-98A0-416D-A74E-3D4E0F2F40FB}" type="parTrans" cxnId="{5AC04F70-C5D5-4392-BD73-12FD8C839776}">
      <dgm:prSet/>
      <dgm:spPr/>
      <dgm:t>
        <a:bodyPr/>
        <a:lstStyle/>
        <a:p>
          <a:endParaRPr lang="en-US"/>
        </a:p>
      </dgm:t>
    </dgm:pt>
    <dgm:pt modelId="{7CCC7FFC-A8BB-41B6-B3DB-D09D129BED31}" type="sibTrans" cxnId="{5AC04F70-C5D5-4392-BD73-12FD8C839776}">
      <dgm:prSet/>
      <dgm:spPr/>
      <dgm:t>
        <a:bodyPr/>
        <a:lstStyle/>
        <a:p>
          <a:endParaRPr lang="en-US"/>
        </a:p>
      </dgm:t>
    </dgm:pt>
    <dgm:pt modelId="{BCB3712E-BBC5-4B3B-9932-65BA1E8E1B99}">
      <dgm:prSet/>
      <dgm:spPr/>
      <dgm:t>
        <a:bodyPr/>
        <a:lstStyle/>
        <a:p>
          <a:r>
            <a:rPr lang="en-MY"/>
            <a:t>Data collection (Payload)</a:t>
          </a:r>
          <a:endParaRPr lang="en-US"/>
        </a:p>
      </dgm:t>
    </dgm:pt>
    <dgm:pt modelId="{DA31EC33-8200-431B-B25E-E0DA41B81708}" type="parTrans" cxnId="{75A6963D-5CE4-4BFC-9CB9-06FE779295FD}">
      <dgm:prSet/>
      <dgm:spPr/>
      <dgm:t>
        <a:bodyPr/>
        <a:lstStyle/>
        <a:p>
          <a:endParaRPr lang="en-US"/>
        </a:p>
      </dgm:t>
    </dgm:pt>
    <dgm:pt modelId="{FCF9B262-D692-4972-A889-9FD386823697}" type="sibTrans" cxnId="{75A6963D-5CE4-4BFC-9CB9-06FE779295FD}">
      <dgm:prSet/>
      <dgm:spPr/>
      <dgm:t>
        <a:bodyPr/>
        <a:lstStyle/>
        <a:p>
          <a:endParaRPr lang="en-US"/>
        </a:p>
      </dgm:t>
    </dgm:pt>
    <dgm:pt modelId="{3C87833A-AC2A-4659-ADD1-3A1E42C47542}">
      <dgm:prSet/>
      <dgm:spPr/>
      <dgm:t>
        <a:bodyPr/>
        <a:lstStyle/>
        <a:p>
          <a:r>
            <a:rPr lang="en-MY"/>
            <a:t>Data transmission (Communication)</a:t>
          </a:r>
          <a:endParaRPr lang="en-US"/>
        </a:p>
      </dgm:t>
    </dgm:pt>
    <dgm:pt modelId="{0F56EB66-5142-437F-A53E-BC5E0EDD3B8A}" type="parTrans" cxnId="{4E9B9BB1-DF7F-49D2-A7B2-1174A9ACDF67}">
      <dgm:prSet/>
      <dgm:spPr/>
      <dgm:t>
        <a:bodyPr/>
        <a:lstStyle/>
        <a:p>
          <a:endParaRPr lang="en-US"/>
        </a:p>
      </dgm:t>
    </dgm:pt>
    <dgm:pt modelId="{B2B4F346-C52E-4EF2-AF06-8AEA21BE54CD}" type="sibTrans" cxnId="{4E9B9BB1-DF7F-49D2-A7B2-1174A9ACDF67}">
      <dgm:prSet/>
      <dgm:spPr/>
      <dgm:t>
        <a:bodyPr/>
        <a:lstStyle/>
        <a:p>
          <a:endParaRPr lang="en-US"/>
        </a:p>
      </dgm:t>
    </dgm:pt>
    <dgm:pt modelId="{C7095711-B400-4464-AADE-E699796BB24E}">
      <dgm:prSet/>
      <dgm:spPr/>
      <dgm:t>
        <a:bodyPr/>
        <a:lstStyle/>
        <a:p>
          <a:r>
            <a:rPr lang="en-MY" dirty="0"/>
            <a:t>Propulsion System</a:t>
          </a:r>
          <a:endParaRPr lang="en-US" dirty="0"/>
        </a:p>
      </dgm:t>
    </dgm:pt>
    <dgm:pt modelId="{1269C4AA-3D26-4756-844C-99B674E40527}" type="parTrans" cxnId="{6ECC217F-DB95-4359-9D5F-4D04A62F0DC3}">
      <dgm:prSet/>
      <dgm:spPr/>
      <dgm:t>
        <a:bodyPr/>
        <a:lstStyle/>
        <a:p>
          <a:endParaRPr lang="en-US"/>
        </a:p>
      </dgm:t>
    </dgm:pt>
    <dgm:pt modelId="{5B0112DC-22C3-4281-96E7-2C2D7AEE7CAA}" type="sibTrans" cxnId="{6ECC217F-DB95-4359-9D5F-4D04A62F0DC3}">
      <dgm:prSet/>
      <dgm:spPr/>
      <dgm:t>
        <a:bodyPr/>
        <a:lstStyle/>
        <a:p>
          <a:endParaRPr lang="en-US"/>
        </a:p>
      </dgm:t>
    </dgm:pt>
    <dgm:pt modelId="{2A687CDD-DD57-40EA-9E31-E92FBF7FFDEF}" type="pres">
      <dgm:prSet presAssocID="{044802AD-09E5-46F8-A71F-2BA3EBE67953}" presName="Name0" presStyleCnt="0">
        <dgm:presLayoutVars>
          <dgm:dir/>
          <dgm:animLvl val="lvl"/>
          <dgm:resizeHandles val="exact"/>
        </dgm:presLayoutVars>
      </dgm:prSet>
      <dgm:spPr/>
    </dgm:pt>
    <dgm:pt modelId="{07D7BDF8-6031-4098-82D3-97AC5F9C1A68}" type="pres">
      <dgm:prSet presAssocID="{82E0EA0F-62B6-4F69-BBA9-48CC26B628BF}" presName="boxAndChildren" presStyleCnt="0"/>
      <dgm:spPr/>
    </dgm:pt>
    <dgm:pt modelId="{72265EE2-4665-4099-8EA8-01F652DF70B0}" type="pres">
      <dgm:prSet presAssocID="{82E0EA0F-62B6-4F69-BBA9-48CC26B628BF}" presName="parentTextBox" presStyleLbl="node1" presStyleIdx="0" presStyleCnt="2"/>
      <dgm:spPr/>
    </dgm:pt>
    <dgm:pt modelId="{AD6D8F73-0DE6-466F-AD23-3AFA7F54C8BE}" type="pres">
      <dgm:prSet presAssocID="{82E0EA0F-62B6-4F69-BBA9-48CC26B628BF}" presName="entireBox" presStyleLbl="node1" presStyleIdx="0" presStyleCnt="2"/>
      <dgm:spPr/>
    </dgm:pt>
    <dgm:pt modelId="{2DDFA9DE-D219-4461-93BD-5DEA8B6B9C56}" type="pres">
      <dgm:prSet presAssocID="{82E0EA0F-62B6-4F69-BBA9-48CC26B628BF}" presName="descendantBox" presStyleCnt="0"/>
      <dgm:spPr/>
    </dgm:pt>
    <dgm:pt modelId="{FA5434FE-0F74-42D3-AD9E-E42D7432A7EA}" type="pres">
      <dgm:prSet presAssocID="{1C607288-EC74-4619-98E6-91962A6F5C04}" presName="childTextBox" presStyleLbl="fgAccFollowNode1" presStyleIdx="0" presStyleCnt="5">
        <dgm:presLayoutVars>
          <dgm:bulletEnabled val="1"/>
        </dgm:presLayoutVars>
      </dgm:prSet>
      <dgm:spPr/>
    </dgm:pt>
    <dgm:pt modelId="{A1342E1E-BE63-459D-8BBD-F9AC8E59B4CD}" type="pres">
      <dgm:prSet presAssocID="{ED4A6337-CA4B-4710-B18F-E45961845BE6}" presName="childTextBox" presStyleLbl="fgAccFollowNode1" presStyleIdx="1" presStyleCnt="5">
        <dgm:presLayoutVars>
          <dgm:bulletEnabled val="1"/>
        </dgm:presLayoutVars>
      </dgm:prSet>
      <dgm:spPr/>
    </dgm:pt>
    <dgm:pt modelId="{D4CEE846-7D33-4948-982C-95ADF9F00EBD}" type="pres">
      <dgm:prSet presAssocID="{BCB3712E-BBC5-4B3B-9932-65BA1E8E1B99}" presName="childTextBox" presStyleLbl="fgAccFollowNode1" presStyleIdx="2" presStyleCnt="5">
        <dgm:presLayoutVars>
          <dgm:bulletEnabled val="1"/>
        </dgm:presLayoutVars>
      </dgm:prSet>
      <dgm:spPr/>
    </dgm:pt>
    <dgm:pt modelId="{E9344AE2-691F-4FE6-BABB-57DD823C3C99}" type="pres">
      <dgm:prSet presAssocID="{3C87833A-AC2A-4659-ADD1-3A1E42C47542}" presName="childTextBox" presStyleLbl="fgAccFollowNode1" presStyleIdx="3" presStyleCnt="5">
        <dgm:presLayoutVars>
          <dgm:bulletEnabled val="1"/>
        </dgm:presLayoutVars>
      </dgm:prSet>
      <dgm:spPr/>
    </dgm:pt>
    <dgm:pt modelId="{0FC8EF5F-9255-4508-AC3C-0446105CFEF3}" type="pres">
      <dgm:prSet presAssocID="{C7095711-B400-4464-AADE-E699796BB24E}" presName="childTextBox" presStyleLbl="fgAccFollowNode1" presStyleIdx="4" presStyleCnt="5">
        <dgm:presLayoutVars>
          <dgm:bulletEnabled val="1"/>
        </dgm:presLayoutVars>
      </dgm:prSet>
      <dgm:spPr/>
    </dgm:pt>
    <dgm:pt modelId="{3D04BB96-8E9A-4D0B-BCA1-5139937BE707}" type="pres">
      <dgm:prSet presAssocID="{8AF6FBE2-EF85-47F2-A96A-21FEF0045BCF}" presName="sp" presStyleCnt="0"/>
      <dgm:spPr/>
    </dgm:pt>
    <dgm:pt modelId="{2D595183-D726-430F-95C9-313D1C7AF78C}" type="pres">
      <dgm:prSet presAssocID="{55CBDC3A-D1C2-44AE-906D-2B9B0382F543}" presName="arrowAndChildren" presStyleCnt="0"/>
      <dgm:spPr/>
    </dgm:pt>
    <dgm:pt modelId="{A642756A-B49E-4960-A0A3-9DD930B564A1}" type="pres">
      <dgm:prSet presAssocID="{55CBDC3A-D1C2-44AE-906D-2B9B0382F543}" presName="parentTextArrow" presStyleLbl="node1" presStyleIdx="1" presStyleCnt="2"/>
      <dgm:spPr/>
    </dgm:pt>
  </dgm:ptLst>
  <dgm:cxnLst>
    <dgm:cxn modelId="{3912C33B-7D9A-4510-B9B8-18340B2E6879}" type="presOf" srcId="{82E0EA0F-62B6-4F69-BBA9-48CC26B628BF}" destId="{72265EE2-4665-4099-8EA8-01F652DF70B0}" srcOrd="0" destOrd="0" presId="urn:microsoft.com/office/officeart/2005/8/layout/process4"/>
    <dgm:cxn modelId="{75A6963D-5CE4-4BFC-9CB9-06FE779295FD}" srcId="{82E0EA0F-62B6-4F69-BBA9-48CC26B628BF}" destId="{BCB3712E-BBC5-4B3B-9932-65BA1E8E1B99}" srcOrd="2" destOrd="0" parTransId="{DA31EC33-8200-431B-B25E-E0DA41B81708}" sibTransId="{FCF9B262-D692-4972-A889-9FD386823697}"/>
    <dgm:cxn modelId="{8AFCCE3E-4106-46E4-A284-2888CFEA44CF}" type="presOf" srcId="{82E0EA0F-62B6-4F69-BBA9-48CC26B628BF}" destId="{AD6D8F73-0DE6-466F-AD23-3AFA7F54C8BE}" srcOrd="1" destOrd="0" presId="urn:microsoft.com/office/officeart/2005/8/layout/process4"/>
    <dgm:cxn modelId="{A4E48F66-FD6E-4FB4-A11A-F0FB8456E79D}" type="presOf" srcId="{BCB3712E-BBC5-4B3B-9932-65BA1E8E1B99}" destId="{D4CEE846-7D33-4948-982C-95ADF9F00EBD}" srcOrd="0" destOrd="0" presId="urn:microsoft.com/office/officeart/2005/8/layout/process4"/>
    <dgm:cxn modelId="{5DA4AD6F-5F5B-4335-8DE3-AFE188E9D919}" srcId="{044802AD-09E5-46F8-A71F-2BA3EBE67953}" destId="{55CBDC3A-D1C2-44AE-906D-2B9B0382F543}" srcOrd="0" destOrd="0" parTransId="{72B17295-329B-4D46-9F13-6C7BEFEB1487}" sibTransId="{8AF6FBE2-EF85-47F2-A96A-21FEF0045BCF}"/>
    <dgm:cxn modelId="{5AC04F70-C5D5-4392-BD73-12FD8C839776}" srcId="{82E0EA0F-62B6-4F69-BBA9-48CC26B628BF}" destId="{ED4A6337-CA4B-4710-B18F-E45961845BE6}" srcOrd="1" destOrd="0" parTransId="{540C22B9-98A0-416D-A74E-3D4E0F2F40FB}" sibTransId="{7CCC7FFC-A8BB-41B6-B3DB-D09D129BED31}"/>
    <dgm:cxn modelId="{6ECC217F-DB95-4359-9D5F-4D04A62F0DC3}" srcId="{82E0EA0F-62B6-4F69-BBA9-48CC26B628BF}" destId="{C7095711-B400-4464-AADE-E699796BB24E}" srcOrd="4" destOrd="0" parTransId="{1269C4AA-3D26-4756-844C-99B674E40527}" sibTransId="{5B0112DC-22C3-4281-96E7-2C2D7AEE7CAA}"/>
    <dgm:cxn modelId="{BCE3988E-EE24-4DEA-9E8F-A15F4005EE61}" type="presOf" srcId="{C7095711-B400-4464-AADE-E699796BB24E}" destId="{0FC8EF5F-9255-4508-AC3C-0446105CFEF3}" srcOrd="0" destOrd="0" presId="urn:microsoft.com/office/officeart/2005/8/layout/process4"/>
    <dgm:cxn modelId="{77285F90-694A-4F0C-BD02-F18754E2DAAF}" type="presOf" srcId="{044802AD-09E5-46F8-A71F-2BA3EBE67953}" destId="{2A687CDD-DD57-40EA-9E31-E92FBF7FFDEF}" srcOrd="0" destOrd="0" presId="urn:microsoft.com/office/officeart/2005/8/layout/process4"/>
    <dgm:cxn modelId="{12AF0594-32EA-4287-BD24-50FF9EAEBDFF}" srcId="{82E0EA0F-62B6-4F69-BBA9-48CC26B628BF}" destId="{1C607288-EC74-4619-98E6-91962A6F5C04}" srcOrd="0" destOrd="0" parTransId="{8207A147-864E-41DA-8907-CD35DDFE6686}" sibTransId="{52341CF4-256A-415F-8A07-D2DFB83C70BF}"/>
    <dgm:cxn modelId="{1E4E6EA1-2EE6-41BD-8FE1-AAB34593CF38}" srcId="{044802AD-09E5-46F8-A71F-2BA3EBE67953}" destId="{82E0EA0F-62B6-4F69-BBA9-48CC26B628BF}" srcOrd="1" destOrd="0" parTransId="{221A3CF9-2D66-4E00-AC83-F22AF9AF1D22}" sibTransId="{51B736D9-6CC3-4DBD-AC46-21E02D119C5B}"/>
    <dgm:cxn modelId="{4E9B9BB1-DF7F-49D2-A7B2-1174A9ACDF67}" srcId="{82E0EA0F-62B6-4F69-BBA9-48CC26B628BF}" destId="{3C87833A-AC2A-4659-ADD1-3A1E42C47542}" srcOrd="3" destOrd="0" parTransId="{0F56EB66-5142-437F-A53E-BC5E0EDD3B8A}" sibTransId="{B2B4F346-C52E-4EF2-AF06-8AEA21BE54CD}"/>
    <dgm:cxn modelId="{0DCDBEB1-B125-4280-9129-90D4A842606B}" type="presOf" srcId="{3C87833A-AC2A-4659-ADD1-3A1E42C47542}" destId="{E9344AE2-691F-4FE6-BABB-57DD823C3C99}" srcOrd="0" destOrd="0" presId="urn:microsoft.com/office/officeart/2005/8/layout/process4"/>
    <dgm:cxn modelId="{CAC650B6-7EB8-44F3-B59B-C6C6B2679222}" type="presOf" srcId="{ED4A6337-CA4B-4710-B18F-E45961845BE6}" destId="{A1342E1E-BE63-459D-8BBD-F9AC8E59B4CD}" srcOrd="0" destOrd="0" presId="urn:microsoft.com/office/officeart/2005/8/layout/process4"/>
    <dgm:cxn modelId="{2436E1D1-8BCF-4F44-9B3A-0CD413904375}" type="presOf" srcId="{55CBDC3A-D1C2-44AE-906D-2B9B0382F543}" destId="{A642756A-B49E-4960-A0A3-9DD930B564A1}" srcOrd="0" destOrd="0" presId="urn:microsoft.com/office/officeart/2005/8/layout/process4"/>
    <dgm:cxn modelId="{E1B6B7F7-C05A-4D5F-BBBD-5A3942D4C880}" type="presOf" srcId="{1C607288-EC74-4619-98E6-91962A6F5C04}" destId="{FA5434FE-0F74-42D3-AD9E-E42D7432A7EA}" srcOrd="0" destOrd="0" presId="urn:microsoft.com/office/officeart/2005/8/layout/process4"/>
    <dgm:cxn modelId="{668825F8-2D6F-4314-A492-D29D02F37CEA}" type="presParOf" srcId="{2A687CDD-DD57-40EA-9E31-E92FBF7FFDEF}" destId="{07D7BDF8-6031-4098-82D3-97AC5F9C1A68}" srcOrd="0" destOrd="0" presId="urn:microsoft.com/office/officeart/2005/8/layout/process4"/>
    <dgm:cxn modelId="{271002B1-60A4-42CE-8B64-D747D203B892}" type="presParOf" srcId="{07D7BDF8-6031-4098-82D3-97AC5F9C1A68}" destId="{72265EE2-4665-4099-8EA8-01F652DF70B0}" srcOrd="0" destOrd="0" presId="urn:microsoft.com/office/officeart/2005/8/layout/process4"/>
    <dgm:cxn modelId="{C09DC179-09AC-45E8-93FD-B4FD327B46AF}" type="presParOf" srcId="{07D7BDF8-6031-4098-82D3-97AC5F9C1A68}" destId="{AD6D8F73-0DE6-466F-AD23-3AFA7F54C8BE}" srcOrd="1" destOrd="0" presId="urn:microsoft.com/office/officeart/2005/8/layout/process4"/>
    <dgm:cxn modelId="{B167EDDC-D9C6-4424-916C-2143105EE868}" type="presParOf" srcId="{07D7BDF8-6031-4098-82D3-97AC5F9C1A68}" destId="{2DDFA9DE-D219-4461-93BD-5DEA8B6B9C56}" srcOrd="2" destOrd="0" presId="urn:microsoft.com/office/officeart/2005/8/layout/process4"/>
    <dgm:cxn modelId="{2AEB54D1-E115-4F93-9A63-48023210A2DA}" type="presParOf" srcId="{2DDFA9DE-D219-4461-93BD-5DEA8B6B9C56}" destId="{FA5434FE-0F74-42D3-AD9E-E42D7432A7EA}" srcOrd="0" destOrd="0" presId="urn:microsoft.com/office/officeart/2005/8/layout/process4"/>
    <dgm:cxn modelId="{521DC5A9-5784-4A22-8356-2B6E4DB073C0}" type="presParOf" srcId="{2DDFA9DE-D219-4461-93BD-5DEA8B6B9C56}" destId="{A1342E1E-BE63-459D-8BBD-F9AC8E59B4CD}" srcOrd="1" destOrd="0" presId="urn:microsoft.com/office/officeart/2005/8/layout/process4"/>
    <dgm:cxn modelId="{31BCB3CF-0251-458F-BE26-02A14F2DB077}" type="presParOf" srcId="{2DDFA9DE-D219-4461-93BD-5DEA8B6B9C56}" destId="{D4CEE846-7D33-4948-982C-95ADF9F00EBD}" srcOrd="2" destOrd="0" presId="urn:microsoft.com/office/officeart/2005/8/layout/process4"/>
    <dgm:cxn modelId="{84775A73-E2BC-4960-A31F-6B79DEE7B810}" type="presParOf" srcId="{2DDFA9DE-D219-4461-93BD-5DEA8B6B9C56}" destId="{E9344AE2-691F-4FE6-BABB-57DD823C3C99}" srcOrd="3" destOrd="0" presId="urn:microsoft.com/office/officeart/2005/8/layout/process4"/>
    <dgm:cxn modelId="{F0F47B47-EC8B-4F56-8804-CF86C03809A6}" type="presParOf" srcId="{2DDFA9DE-D219-4461-93BD-5DEA8B6B9C56}" destId="{0FC8EF5F-9255-4508-AC3C-0446105CFEF3}" srcOrd="4" destOrd="0" presId="urn:microsoft.com/office/officeart/2005/8/layout/process4"/>
    <dgm:cxn modelId="{5D76C61E-B6EF-436B-B560-5CB1CD9CF112}" type="presParOf" srcId="{2A687CDD-DD57-40EA-9E31-E92FBF7FFDEF}" destId="{3D04BB96-8E9A-4D0B-BCA1-5139937BE707}" srcOrd="1" destOrd="0" presId="urn:microsoft.com/office/officeart/2005/8/layout/process4"/>
    <dgm:cxn modelId="{DC935A12-9292-4B2A-BC2C-7546C857BE57}" type="presParOf" srcId="{2A687CDD-DD57-40EA-9E31-E92FBF7FFDEF}" destId="{2D595183-D726-430F-95C9-313D1C7AF78C}" srcOrd="2" destOrd="0" presId="urn:microsoft.com/office/officeart/2005/8/layout/process4"/>
    <dgm:cxn modelId="{9D4AA661-0D60-4751-93AE-F19CC7C28130}" type="presParOf" srcId="{2D595183-D726-430F-95C9-313D1C7AF78C}" destId="{A642756A-B49E-4960-A0A3-9DD930B564A1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D8F73-0DE6-466F-AD23-3AFA7F54C8BE}">
      <dsp:nvSpPr>
        <dsp:cNvPr id="0" name=""/>
        <dsp:cNvSpPr/>
      </dsp:nvSpPr>
      <dsp:spPr>
        <a:xfrm>
          <a:off x="0" y="2102696"/>
          <a:ext cx="6894576" cy="137959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600" kern="1200"/>
            <a:t>Main components: </a:t>
          </a:r>
          <a:endParaRPr lang="en-US" sz="2600" kern="1200"/>
        </a:p>
      </dsp:txBody>
      <dsp:txXfrm>
        <a:off x="0" y="2102696"/>
        <a:ext cx="6894576" cy="744982"/>
      </dsp:txXfrm>
    </dsp:sp>
    <dsp:sp modelId="{FA5434FE-0F74-42D3-AD9E-E42D7432A7EA}">
      <dsp:nvSpPr>
        <dsp:cNvPr id="0" name=""/>
        <dsp:cNvSpPr/>
      </dsp:nvSpPr>
      <dsp:spPr>
        <a:xfrm>
          <a:off x="841" y="2820086"/>
          <a:ext cx="1378578" cy="634614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300" kern="1200"/>
            <a:t>Hull Design (Robot Design)</a:t>
          </a:r>
          <a:endParaRPr lang="en-US" sz="1300" kern="1200"/>
        </a:p>
      </dsp:txBody>
      <dsp:txXfrm>
        <a:off x="841" y="2820086"/>
        <a:ext cx="1378578" cy="634614"/>
      </dsp:txXfrm>
    </dsp:sp>
    <dsp:sp modelId="{A1342E1E-BE63-459D-8BBD-F9AC8E59B4CD}">
      <dsp:nvSpPr>
        <dsp:cNvPr id="0" name=""/>
        <dsp:cNvSpPr/>
      </dsp:nvSpPr>
      <dsp:spPr>
        <a:xfrm>
          <a:off x="1379420" y="2820086"/>
          <a:ext cx="1378578" cy="634614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300" kern="1200"/>
            <a:t>Navigation System &amp; Control</a:t>
          </a:r>
          <a:endParaRPr lang="en-US" sz="1300" kern="1200"/>
        </a:p>
      </dsp:txBody>
      <dsp:txXfrm>
        <a:off x="1379420" y="2820086"/>
        <a:ext cx="1378578" cy="634614"/>
      </dsp:txXfrm>
    </dsp:sp>
    <dsp:sp modelId="{D4CEE846-7D33-4948-982C-95ADF9F00EBD}">
      <dsp:nvSpPr>
        <dsp:cNvPr id="0" name=""/>
        <dsp:cNvSpPr/>
      </dsp:nvSpPr>
      <dsp:spPr>
        <a:xfrm>
          <a:off x="2757998" y="2820086"/>
          <a:ext cx="1378578" cy="634614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300" kern="1200"/>
            <a:t>Data collection (Payload)</a:t>
          </a:r>
          <a:endParaRPr lang="en-US" sz="1300" kern="1200"/>
        </a:p>
      </dsp:txBody>
      <dsp:txXfrm>
        <a:off x="2757998" y="2820086"/>
        <a:ext cx="1378578" cy="634614"/>
      </dsp:txXfrm>
    </dsp:sp>
    <dsp:sp modelId="{E9344AE2-691F-4FE6-BABB-57DD823C3C99}">
      <dsp:nvSpPr>
        <dsp:cNvPr id="0" name=""/>
        <dsp:cNvSpPr/>
      </dsp:nvSpPr>
      <dsp:spPr>
        <a:xfrm>
          <a:off x="4136577" y="2820086"/>
          <a:ext cx="1378578" cy="634614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300" kern="1200"/>
            <a:t>Data transmission (Communication)</a:t>
          </a:r>
          <a:endParaRPr lang="en-US" sz="1300" kern="1200"/>
        </a:p>
      </dsp:txBody>
      <dsp:txXfrm>
        <a:off x="4136577" y="2820086"/>
        <a:ext cx="1378578" cy="634614"/>
      </dsp:txXfrm>
    </dsp:sp>
    <dsp:sp modelId="{0FC8EF5F-9255-4508-AC3C-0446105CFEF3}">
      <dsp:nvSpPr>
        <dsp:cNvPr id="0" name=""/>
        <dsp:cNvSpPr/>
      </dsp:nvSpPr>
      <dsp:spPr>
        <a:xfrm>
          <a:off x="5515155" y="2820086"/>
          <a:ext cx="1378578" cy="634614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300" kern="1200" dirty="0"/>
            <a:t>Propulsion System</a:t>
          </a:r>
          <a:endParaRPr lang="en-US" sz="1300" kern="1200" dirty="0"/>
        </a:p>
      </dsp:txBody>
      <dsp:txXfrm>
        <a:off x="5515155" y="2820086"/>
        <a:ext cx="1378578" cy="634614"/>
      </dsp:txXfrm>
    </dsp:sp>
    <dsp:sp modelId="{A642756A-B49E-4960-A0A3-9DD930B564A1}">
      <dsp:nvSpPr>
        <dsp:cNvPr id="0" name=""/>
        <dsp:cNvSpPr/>
      </dsp:nvSpPr>
      <dsp:spPr>
        <a:xfrm rot="10800000">
          <a:off x="0" y="1570"/>
          <a:ext cx="6894576" cy="2121819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600" kern="1200"/>
            <a:t>Created at CUTE IIUM.</a:t>
          </a:r>
          <a:endParaRPr lang="en-US" sz="2600" kern="1200"/>
        </a:p>
      </dsp:txBody>
      <dsp:txXfrm rot="10800000">
        <a:off x="0" y="1570"/>
        <a:ext cx="6894576" cy="1378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fif>
</file>

<file path=ppt/media/image2.jpg>
</file>

<file path=ppt/media/image3.jpeg>
</file>

<file path=ppt/media/image4.jpg>
</file>

<file path=ppt/media/image5.jp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C51F5-4BC1-3FF7-C093-2752FE270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91C9F3-76B4-FAAC-B036-E73236AE3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C675E-26F7-5340-8EBA-2AD48BAF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3856A-59F4-1178-CE5B-A5C8764FB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3AD0-364E-7DF0-4337-428457EC0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4157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46D7A-D486-EE49-A28B-409346836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A80974-3D5D-5E4A-2997-F67CF5477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BD66E-DF73-04FD-0CDC-E24B0206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6CCD7-8B36-5E1E-5DE0-13F066F8A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E33DA-51D4-4F20-D310-C43B140A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62702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02440A-878F-F5BA-7499-1DB5D5BC3F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FCE78B-8CE1-E157-7BE0-6E272D96D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2E10A-C6CF-EDC2-0A92-BEC189D01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377D1-0F00-BF59-1F80-E84BF47F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C48C6-2AB8-6E6B-1BAF-C97B6126E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55367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FAC08-6F3E-928F-8110-80AC24503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93AB8-1A87-D6FE-9BFA-5F870A0F1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BF98F-3FB7-3025-BB3F-0DB1BBDE5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F0010-2D49-6EAF-7607-884BE1C28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37125-7C89-BB0C-5133-52A0FC10F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30144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5A66D-3C5C-85C6-C266-3909F3704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35B48-4DAB-1D25-6989-BEC49D163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76FB4-9742-6FEE-A9B1-6E8D922B4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61861-EAD5-9E1E-00E4-B8271CC69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9B542-5878-7F48-46AE-0375C24A6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48892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998C7-11D2-DAFD-10E8-64FB57E8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9DEA3-9601-A80C-A976-C533A2476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1597E-AA9A-DDE7-95DC-594CEB0F5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A1746-254B-2439-799F-D8DD04C91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9990C-A132-30E7-B1C0-CABA7717D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B9A89-6116-521D-6942-B38F40F70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42982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7276F-082E-31B5-2C5B-D5B4D32D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815C27-4A1C-07D6-690D-E8D2DBC6A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099D3-0B52-F459-6F46-6FA2ABE54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E16EB6-4F49-B5C8-44FD-78872D749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C15992-5930-06F6-83B7-43E1E29777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6FA32-5EF2-1CAD-25DE-4A98305C9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B8D58-7C04-6FB2-C186-E2980E054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4D7E4-BC43-EAB5-0541-3D3B30D6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42044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490DB-25FE-CA8E-8F12-9FDE68BE2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40873A-D2B5-F47D-1EA7-01219FBD0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AA9B86-7060-5D64-F5E9-75949540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951E3D-323D-94F0-2901-13FB83BC4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2675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D9048B-E885-2CE6-A21B-B4C5869EE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591A32-7710-BF69-369B-A70390583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123C41-D29D-8A07-BF57-F720764B7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1294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61E4E-5461-75A8-FC78-3217B7816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A9FB0-90D9-8848-8062-0F90E7866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22F63B-287B-7622-3AE9-DE1B2D4AE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75077-7731-519F-C54C-852B6C42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66ACD-15B2-62B2-933B-1671906E9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4D1AA-90E6-B74D-99D4-7247C4737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5854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5C19B-B30B-A2C5-4807-D34EA0D4E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1DC1C8-547B-7A37-A31F-66FCBFB61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5BD4EC-8979-B320-F61C-63D081F3D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80640-6F22-BC70-9736-BA1462A0A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20A36-B40B-02F0-DC3C-BFF55F701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D655-8C80-A424-EEE9-A03AE2F9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9254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E94DC-9931-7A99-80F5-921FAD127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6935F-BFF8-B14E-8ABA-ABC0CCCAB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E022D-6563-AF59-BA4B-465F3AFA8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05021-522D-47E2-A055-0C76F2DDAAD9}" type="datetimeFigureOut">
              <a:rPr lang="en-MY" smtClean="0"/>
              <a:t>27/3/2023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709D1-8636-44D4-A6DC-3D271F44D0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A832E-A48D-A23E-4AC2-6FBF154897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22BC1-D2CD-49B4-9CD3-E2BE785F96B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78024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69AC6-8AD8-FFEE-3B84-597883BBB3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MY" dirty="0"/>
              <a:t>Remotely Operated Underwater Vehicle</a:t>
            </a:r>
            <a:br>
              <a:rPr lang="en-MY" dirty="0"/>
            </a:br>
            <a:r>
              <a:rPr lang="en-MY" dirty="0"/>
              <a:t>(ROV)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A3B33-D5F5-4B2B-279C-E659732F4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4691" y="5329238"/>
            <a:ext cx="9144000" cy="1655762"/>
          </a:xfrm>
        </p:spPr>
        <p:txBody>
          <a:bodyPr/>
          <a:lstStyle/>
          <a:p>
            <a:r>
              <a:rPr lang="en-MY" dirty="0"/>
              <a:t>Name: Amirul Haikal Bin </a:t>
            </a:r>
            <a:r>
              <a:rPr lang="en-MY" dirty="0" err="1"/>
              <a:t>Shahrin</a:t>
            </a:r>
            <a:endParaRPr lang="en-MY" dirty="0"/>
          </a:p>
          <a:p>
            <a:r>
              <a:rPr lang="en-MY" dirty="0"/>
              <a:t>Matric Number: 1912521</a:t>
            </a:r>
          </a:p>
        </p:txBody>
      </p:sp>
    </p:spTree>
    <p:extLst>
      <p:ext uri="{BB962C8B-B14F-4D97-AF65-F5344CB8AC3E}">
        <p14:creationId xmlns:p14="http://schemas.microsoft.com/office/powerpoint/2010/main" val="1710826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FA6BC1-FADE-2110-B8AC-23EAA516C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MY" sz="5400"/>
              <a:t>Hull Design</a:t>
            </a:r>
          </a:p>
        </p:txBody>
      </p:sp>
      <p:pic>
        <p:nvPicPr>
          <p:cNvPr id="5" name="Content Placeholder 4" descr="A picture containing stationary, writing implement, pen&#10;&#10;Description automatically generated">
            <a:extLst>
              <a:ext uri="{FF2B5EF4-FFF2-40B4-BE49-F238E27FC236}">
                <a16:creationId xmlns:a16="http://schemas.microsoft.com/office/drawing/2014/main" id="{A0DF65F4-48CC-0378-0D28-5E0C7531B1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B9BA49BD-003A-B17B-B581-A88AA88B3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Submarine-shaped</a:t>
            </a:r>
          </a:p>
          <a:p>
            <a:r>
              <a:rPr lang="en-US" sz="2200" dirty="0"/>
              <a:t>Compartmented in 2 sections</a:t>
            </a:r>
          </a:p>
          <a:p>
            <a:r>
              <a:rPr lang="en-US" sz="2200" dirty="0"/>
              <a:t>The dry section is located in the middle and rear area is never to be opened by the user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51016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C8CD3-F072-B6C1-F415-BEC7639B6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MY" sz="4000">
                <a:solidFill>
                  <a:schemeClr val="bg1"/>
                </a:solidFill>
              </a:rPr>
              <a:t>Propulsion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5F6BFF-48CB-7952-A3DF-B3D8F61C33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66" r="-1" b="-1"/>
          <a:stretch/>
        </p:blipFill>
        <p:spPr>
          <a:xfrm>
            <a:off x="0" y="-544"/>
            <a:ext cx="6186992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68" y="0"/>
            <a:ext cx="874718" cy="6857455"/>
            <a:chOff x="5395368" y="0"/>
            <a:chExt cx="874718" cy="6857455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988814F-DE38-EFC0-4931-1FEF7B63A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Uses 1 propeller located at the rear.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148054-41BE-35D4-B752-F71B90CDEBA4}"/>
              </a:ext>
            </a:extLst>
          </p:cNvPr>
          <p:cNvSpPr/>
          <p:nvPr/>
        </p:nvSpPr>
        <p:spPr>
          <a:xfrm>
            <a:off x="1781175" y="5838825"/>
            <a:ext cx="1800225" cy="1181100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4E5A2E4-299E-5CE3-BDAD-14CB55163123}"/>
              </a:ext>
            </a:extLst>
          </p:cNvPr>
          <p:cNvCxnSpPr/>
          <p:nvPr/>
        </p:nvCxnSpPr>
        <p:spPr>
          <a:xfrm flipH="1">
            <a:off x="3398982" y="3343564"/>
            <a:ext cx="3685309" cy="27893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344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A4A2F9-9616-1BD3-92AA-D77BA5680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MY" sz="5400"/>
              <a:t>Navigation System &amp;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1DEA0-8A56-6D9B-9296-118E85F099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45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625077E-E4C7-E151-77AB-D20CA32EA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Uses fin to change direction</a:t>
            </a:r>
          </a:p>
          <a:p>
            <a:r>
              <a:rPr lang="en-US" sz="2200" dirty="0"/>
              <a:t>Has camera at the front of the body</a:t>
            </a:r>
          </a:p>
          <a:p>
            <a:r>
              <a:rPr lang="en-US" sz="2200" dirty="0"/>
              <a:t>Controlled from a long distance using a remote control called SEACOMM</a:t>
            </a:r>
          </a:p>
          <a:p>
            <a:r>
              <a:rPr lang="en-US" sz="2200" dirty="0"/>
              <a:t>The remote control displays SEABER GPS position when it is at the surface and includes  the auto-pilot  returning function</a:t>
            </a:r>
          </a:p>
          <a:p>
            <a:r>
              <a:rPr lang="en-US" sz="2200" dirty="0"/>
              <a:t>1 LED flashlight to easily spot the robot.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57336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B6A81E7-2A43-4366-8431-1FA7A780A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916BAE-9253-8BD8-80C9-8A7EF86486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24"/>
          <a:stretch/>
        </p:blipFill>
        <p:spPr>
          <a:xfrm>
            <a:off x="20" y="10"/>
            <a:ext cx="5409897" cy="685798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09B7001-6C15-47E8-8C3B-A6EB53C98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1"/>
            <a:ext cx="6781801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3D7337-C310-4B2B-BE2D-98E9D6EC0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565" y="685800"/>
            <a:ext cx="5409636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8EE87-17F7-A6DE-87C5-1C94807AD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000" y="1166884"/>
            <a:ext cx="4110197" cy="993581"/>
          </a:xfrm>
        </p:spPr>
        <p:txBody>
          <a:bodyPr anchor="b">
            <a:normAutofit/>
          </a:bodyPr>
          <a:lstStyle/>
          <a:p>
            <a:pPr algn="ctr"/>
            <a:r>
              <a:rPr lang="en-MY" sz="2800">
                <a:solidFill>
                  <a:schemeClr val="bg1">
                    <a:alpha val="60000"/>
                  </a:schemeClr>
                </a:solidFill>
              </a:rPr>
              <a:t>Data Transmission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4C6BDF-29BF-E81D-F2A6-9D1270CF0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001" y="2447337"/>
            <a:ext cx="4110198" cy="3075480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Equipped with 3 types of wireless communication antennas: satellite, GSM and radio.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Accessible via </a:t>
            </a:r>
            <a:r>
              <a:rPr lang="en-US" sz="2000" dirty="0" err="1">
                <a:solidFill>
                  <a:schemeClr val="bg1"/>
                </a:solidFill>
              </a:rPr>
              <a:t>WiFi</a:t>
            </a:r>
            <a:r>
              <a:rPr lang="en-US" sz="2000" dirty="0">
                <a:solidFill>
                  <a:schemeClr val="bg1"/>
                </a:solidFill>
              </a:rPr>
              <a:t> through different platforms</a:t>
            </a:r>
          </a:p>
        </p:txBody>
      </p:sp>
    </p:spTree>
    <p:extLst>
      <p:ext uri="{BB962C8B-B14F-4D97-AF65-F5344CB8AC3E}">
        <p14:creationId xmlns:p14="http://schemas.microsoft.com/office/powerpoint/2010/main" val="566458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F3223-F0CD-BFE0-6DD4-82BB3D45E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MY" sz="5400"/>
              <a:t>Data Collection (Payload)</a:t>
            </a:r>
          </a:p>
        </p:txBody>
      </p:sp>
      <p:pic>
        <p:nvPicPr>
          <p:cNvPr id="5" name="Content Placeholder 4" descr="A picture containing stationary, writing implement, pen&#10;&#10;Description automatically generated">
            <a:extLst>
              <a:ext uri="{FF2B5EF4-FFF2-40B4-BE49-F238E27FC236}">
                <a16:creationId xmlns:a16="http://schemas.microsoft.com/office/drawing/2014/main" id="{C93224D6-FE64-9C8B-7EBC-CDC223F382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2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10A990-F3B1-03EE-4C01-108C19157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The measurement devices are located at the nose of the robot which are accessible to users</a:t>
            </a:r>
          </a:p>
          <a:p>
            <a:r>
              <a:rPr lang="en-US" sz="2200" dirty="0"/>
              <a:t>This nose section also includes necessary connectors, for quick plug &amp; play integration of new sensors such as depth sensors</a:t>
            </a:r>
          </a:p>
        </p:txBody>
      </p:sp>
    </p:spTree>
    <p:extLst>
      <p:ext uri="{BB962C8B-B14F-4D97-AF65-F5344CB8AC3E}">
        <p14:creationId xmlns:p14="http://schemas.microsoft.com/office/powerpoint/2010/main" val="27678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0C5AC-DD3F-6D77-6620-84723C6D4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MY" sz="5400"/>
              <a:t>Blue ROV</a:t>
            </a:r>
          </a:p>
        </p:txBody>
      </p:sp>
      <p:pic>
        <p:nvPicPr>
          <p:cNvPr id="10" name="Picture 9" descr="A picture containing blue&#10;&#10;Description automatically generated">
            <a:extLst>
              <a:ext uri="{FF2B5EF4-FFF2-40B4-BE49-F238E27FC236}">
                <a16:creationId xmlns:a16="http://schemas.microsoft.com/office/drawing/2014/main" id="{3177CD04-CE02-9A23-8BC0-5C5D62C53E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6" r="28925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752C4D-27E9-0B5A-7B80-707AB1F1D2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4290032"/>
              </p:ext>
            </p:extLst>
          </p:nvPr>
        </p:nvGraphicFramePr>
        <p:xfrm>
          <a:off x="4654296" y="2706624"/>
          <a:ext cx="6894576" cy="3483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29041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16FF-0402-43F2-15A1-FBA60D70A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MY" sz="4000"/>
              <a:t>Hull Design (Robot Design)</a:t>
            </a:r>
          </a:p>
        </p:txBody>
      </p:sp>
      <p:pic>
        <p:nvPicPr>
          <p:cNvPr id="5" name="Content Placeholder 4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9F1A11CC-B2D4-D7F4-52F4-F67F41F07F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5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18E5B4-EFB4-390A-07E7-14B927597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r>
              <a:rPr lang="en-US" sz="1800" dirty="0"/>
              <a:t>Double rectangle shaped hull.</a:t>
            </a:r>
          </a:p>
          <a:p>
            <a:r>
              <a:rPr lang="en-US" sz="1800" dirty="0"/>
              <a:t>The body is tested by IPX 8 water test condition, where the robot is submerged into 1.5meter depth in water for 30 minutes.</a:t>
            </a:r>
          </a:p>
          <a:p>
            <a:r>
              <a:rPr lang="en-US" sz="1800" dirty="0"/>
              <a:t>IPX 8 water test condition is to protect the electrical system such as navigation system, data collection, data transmission and power management.</a:t>
            </a:r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5250313-A35C-3198-267C-E1BD7E6CD495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352800" y="1304925"/>
            <a:ext cx="3064933" cy="30480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891A9A3-984D-611E-45A9-02AC71BE64CC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1948873" y="1304925"/>
            <a:ext cx="4468860" cy="117042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83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cooter&#10;&#10;Description automatically generated">
            <a:extLst>
              <a:ext uri="{FF2B5EF4-FFF2-40B4-BE49-F238E27FC236}">
                <a16:creationId xmlns:a16="http://schemas.microsoft.com/office/drawing/2014/main" id="{575D22FC-9CD0-FA0F-CBC9-F03B6B045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AC801-C2EE-CA98-26AA-8911631E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Propulsion System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4CD7D7-1AAB-254C-285A-536F67ADDB13}"/>
              </a:ext>
            </a:extLst>
          </p:cNvPr>
          <p:cNvSpPr txBox="1"/>
          <p:nvPr/>
        </p:nvSpPr>
        <p:spPr>
          <a:xfrm>
            <a:off x="228878" y="3740960"/>
            <a:ext cx="3271704" cy="1579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>
                <a:solidFill>
                  <a:srgbClr val="00B0F0"/>
                </a:solidFill>
              </a:rPr>
              <a:t>8 propellers, 4 for moving vertically and another 4 for moving horizontally.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95E7D5-C53E-B47C-71AB-307CAB7B448F}"/>
              </a:ext>
            </a:extLst>
          </p:cNvPr>
          <p:cNvSpPr/>
          <p:nvPr/>
        </p:nvSpPr>
        <p:spPr>
          <a:xfrm>
            <a:off x="129309" y="3665307"/>
            <a:ext cx="3482109" cy="1763351"/>
          </a:xfrm>
          <a:prstGeom prst="rect">
            <a:avLst/>
          </a:prstGeom>
          <a:noFill/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486ECA-E99E-177C-8703-DD0D1B2487AC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1864730" y="1429342"/>
            <a:ext cx="610615" cy="231161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0760A3-DDAD-8A39-D85C-DC9BF91CB8A3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611418" y="3168073"/>
            <a:ext cx="895927" cy="137891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58C4983-60E2-DBC3-A0C8-BB40989B7CF9}"/>
              </a:ext>
            </a:extLst>
          </p:cNvPr>
          <p:cNvSpPr txBox="1"/>
          <p:nvPr/>
        </p:nvSpPr>
        <p:spPr>
          <a:xfrm>
            <a:off x="6929582" y="4588720"/>
            <a:ext cx="44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>
                <a:solidFill>
                  <a:srgbClr val="00B0F0"/>
                </a:solidFill>
              </a:rPr>
              <a:t>Propulsion System is controlled by the ESC in order to control the motor.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2BA465-BABB-E3C1-70A4-3FF5ED6159B2}"/>
              </a:ext>
            </a:extLst>
          </p:cNvPr>
          <p:cNvSpPr/>
          <p:nvPr/>
        </p:nvSpPr>
        <p:spPr>
          <a:xfrm>
            <a:off x="6825672" y="4594104"/>
            <a:ext cx="4532745" cy="64094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6164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0D0D8-F746-C17D-37CB-DC4708280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MY" sz="4600"/>
              <a:t>Navigation System &amp; Control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70BD80F-AF6B-3041-EE95-BE9C51B83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85000" lnSpcReduction="20000"/>
          </a:bodyPr>
          <a:lstStyle/>
          <a:p>
            <a:r>
              <a:rPr lang="en-US" sz="2200" dirty="0"/>
              <a:t>Tether control, which involves maintaining a steady feed of tether length into the water.</a:t>
            </a:r>
          </a:p>
          <a:p>
            <a:r>
              <a:rPr lang="en-US" sz="2200" dirty="0"/>
              <a:t>Controlled using joystick.</a:t>
            </a:r>
          </a:p>
          <a:p>
            <a:r>
              <a:rPr lang="en-US" sz="2200" dirty="0"/>
              <a:t>The control system is based on an open-source autopilot called </a:t>
            </a:r>
            <a:r>
              <a:rPr lang="en-US" sz="2200" dirty="0" err="1"/>
              <a:t>Ardupilot</a:t>
            </a:r>
            <a:r>
              <a:rPr lang="en-US" sz="2200" dirty="0"/>
              <a:t>, which provides a customizable and flexible platform for controlling the ROV.</a:t>
            </a:r>
          </a:p>
          <a:p>
            <a:r>
              <a:rPr lang="en-US" sz="2200" dirty="0"/>
              <a:t>Uses Raspberry Pi to load the data.</a:t>
            </a:r>
          </a:p>
          <a:p>
            <a:r>
              <a:rPr lang="en-US" sz="2200" dirty="0"/>
              <a:t>Has a high-precision Attitude Heading Reference System that provides real-time orientation and position data.</a:t>
            </a:r>
          </a:p>
          <a:p>
            <a:endParaRPr lang="en-US" sz="2200" dirty="0"/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6DFF41B-875A-B37C-E692-597E058EA5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1" r="1158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B564FEB-7709-2ACD-0FFD-2D19854F40DB}"/>
              </a:ext>
            </a:extLst>
          </p:cNvPr>
          <p:cNvSpPr/>
          <p:nvPr/>
        </p:nvSpPr>
        <p:spPr>
          <a:xfrm>
            <a:off x="7860145" y="1163782"/>
            <a:ext cx="2687782" cy="3140363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F397AE1-FBD4-8D71-5FBA-505DD8895889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5008682" y="1303790"/>
            <a:ext cx="2925354" cy="67361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8C4059-9886-9DD8-1F57-B04A1249E522}"/>
              </a:ext>
            </a:extLst>
          </p:cNvPr>
          <p:cNvCxnSpPr>
            <a:cxnSpLocks/>
          </p:cNvCxnSpPr>
          <p:nvPr/>
        </p:nvCxnSpPr>
        <p:spPr>
          <a:xfrm flipV="1">
            <a:off x="4710545" y="2733963"/>
            <a:ext cx="3759963" cy="16994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939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cooter&#10;&#10;Description automatically generated">
            <a:extLst>
              <a:ext uri="{FF2B5EF4-FFF2-40B4-BE49-F238E27FC236}">
                <a16:creationId xmlns:a16="http://schemas.microsoft.com/office/drawing/2014/main" id="{58919C65-6DD8-778E-3EE7-F9F34A4DE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DB1DE-855D-D110-D4DD-234EA189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Data Collections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1484EAD-E334-BBDD-FB9C-E3A7B942A8DA}"/>
              </a:ext>
            </a:extLst>
          </p:cNvPr>
          <p:cNvSpPr txBox="1"/>
          <p:nvPr/>
        </p:nvSpPr>
        <p:spPr>
          <a:xfrm>
            <a:off x="990601" y="3743325"/>
            <a:ext cx="1428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IMU Sensor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9C8867-5F3D-60FA-3255-71A83B8B79EF}"/>
              </a:ext>
            </a:extLst>
          </p:cNvPr>
          <p:cNvSpPr/>
          <p:nvPr/>
        </p:nvSpPr>
        <p:spPr>
          <a:xfrm>
            <a:off x="990601" y="3743325"/>
            <a:ext cx="995217" cy="83099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053E888-7F70-BDE1-70C0-C606D14AC975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985818" y="3737942"/>
            <a:ext cx="3592946" cy="4208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ECB1A42-89D5-6F32-E96B-0BFEBF8C6888}"/>
              </a:ext>
            </a:extLst>
          </p:cNvPr>
          <p:cNvSpPr txBox="1"/>
          <p:nvPr/>
        </p:nvSpPr>
        <p:spPr>
          <a:xfrm>
            <a:off x="10409382" y="461453"/>
            <a:ext cx="1782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High resolution camera that provides live video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F9399B-9781-1A40-8BDB-A41DE54CA5EB}"/>
              </a:ext>
            </a:extLst>
          </p:cNvPr>
          <p:cNvSpPr/>
          <p:nvPr/>
        </p:nvSpPr>
        <p:spPr>
          <a:xfrm>
            <a:off x="10381653" y="341745"/>
            <a:ext cx="1782618" cy="221672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3605B5-6E40-1DB0-2C9F-5683DFCFEA5A}"/>
              </a:ext>
            </a:extLst>
          </p:cNvPr>
          <p:cNvCxnSpPr>
            <a:cxnSpLocks/>
          </p:cNvCxnSpPr>
          <p:nvPr/>
        </p:nvCxnSpPr>
        <p:spPr>
          <a:xfrm flipH="1">
            <a:off x="6927273" y="1520401"/>
            <a:ext cx="3482109" cy="45101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9A3E72-4C4C-A821-9F3D-667AC807CB67}"/>
              </a:ext>
            </a:extLst>
          </p:cNvPr>
          <p:cNvSpPr txBox="1"/>
          <p:nvPr/>
        </p:nvSpPr>
        <p:spPr>
          <a:xfrm>
            <a:off x="711200" y="2558473"/>
            <a:ext cx="1163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Sonar Sensor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B3E693-2529-DB39-1087-6264D4A3B0A6}"/>
              </a:ext>
            </a:extLst>
          </p:cNvPr>
          <p:cNvSpPr/>
          <p:nvPr/>
        </p:nvSpPr>
        <p:spPr>
          <a:xfrm>
            <a:off x="711180" y="2480314"/>
            <a:ext cx="1163802" cy="94867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53FF5D-9CD9-1858-1AE5-3A916F166608}"/>
              </a:ext>
            </a:extLst>
          </p:cNvPr>
          <p:cNvCxnSpPr>
            <a:stCxn id="21" idx="3"/>
          </p:cNvCxnSpPr>
          <p:nvPr/>
        </p:nvCxnSpPr>
        <p:spPr>
          <a:xfrm flipV="1">
            <a:off x="1874982" y="2937164"/>
            <a:ext cx="1440873" cy="174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9FB1C4E-0776-0D80-3746-6FC8B00AD46B}"/>
              </a:ext>
            </a:extLst>
          </p:cNvPr>
          <p:cNvSpPr txBox="1"/>
          <p:nvPr/>
        </p:nvSpPr>
        <p:spPr>
          <a:xfrm>
            <a:off x="10039926" y="4276436"/>
            <a:ext cx="1958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Temperature Sensor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7CD19D-141C-9D00-13AD-78B7026B33B6}"/>
              </a:ext>
            </a:extLst>
          </p:cNvPr>
          <p:cNvSpPr/>
          <p:nvPr/>
        </p:nvSpPr>
        <p:spPr>
          <a:xfrm>
            <a:off x="10039926" y="4158823"/>
            <a:ext cx="1782618" cy="107777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B756880-960D-C7E6-318F-ECAB0AB16AA8}"/>
              </a:ext>
            </a:extLst>
          </p:cNvPr>
          <p:cNvCxnSpPr>
            <a:stCxn id="25" idx="1"/>
          </p:cNvCxnSpPr>
          <p:nvPr/>
        </p:nvCxnSpPr>
        <p:spPr>
          <a:xfrm flipH="1" flipV="1">
            <a:off x="6613238" y="3833091"/>
            <a:ext cx="3426688" cy="8646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A18A108-2F5B-8273-493C-290860D56320}"/>
              </a:ext>
            </a:extLst>
          </p:cNvPr>
          <p:cNvSpPr txBox="1"/>
          <p:nvPr/>
        </p:nvSpPr>
        <p:spPr>
          <a:xfrm>
            <a:off x="2534805" y="4461102"/>
            <a:ext cx="1052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Pressure Sensor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ECC83E-CD81-6496-EB85-35F7DEF46A58}"/>
              </a:ext>
            </a:extLst>
          </p:cNvPr>
          <p:cNvSpPr/>
          <p:nvPr/>
        </p:nvSpPr>
        <p:spPr>
          <a:xfrm>
            <a:off x="2419351" y="4461102"/>
            <a:ext cx="1283854" cy="657493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79D8D0-49C5-FAC1-2D79-79D0CC7FE00F}"/>
              </a:ext>
            </a:extLst>
          </p:cNvPr>
          <p:cNvCxnSpPr/>
          <p:nvPr/>
        </p:nvCxnSpPr>
        <p:spPr>
          <a:xfrm flipV="1">
            <a:off x="3759200" y="4037813"/>
            <a:ext cx="2086839" cy="76935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74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B6824B0-21E7-18CC-12F6-946023E3D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7" b="195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12">
            <a:extLst>
              <a:ext uri="{FF2B5EF4-FFF2-40B4-BE49-F238E27FC236}">
                <a16:creationId xmlns:a16="http://schemas.microsoft.com/office/drawing/2014/main" id="{522A94E1-AEBD-4286-BFF8-0711E4CD3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3A854C-840A-2CDF-20CA-F8548A19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5254391"/>
            <a:ext cx="8867012" cy="7749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Data Transmission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0B0FB-1D02-6E2A-22D7-92602034F4BA}"/>
              </a:ext>
            </a:extLst>
          </p:cNvPr>
          <p:cNvSpPr txBox="1"/>
          <p:nvPr/>
        </p:nvSpPr>
        <p:spPr>
          <a:xfrm>
            <a:off x="0" y="1159346"/>
            <a:ext cx="234603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- Connected through a 200meter long tether.</a:t>
            </a:r>
          </a:p>
          <a:p>
            <a:pPr marL="342900" indent="-342900">
              <a:buFontTx/>
              <a:buChar char="-"/>
            </a:pPr>
            <a:r>
              <a:rPr lang="en-MY" sz="2400" dirty="0"/>
              <a:t>The wire is connected to the surface vessel.</a:t>
            </a:r>
          </a:p>
          <a:p>
            <a:pPr marL="342900" indent="-342900">
              <a:buFontTx/>
              <a:buChar char="-"/>
            </a:pPr>
            <a:r>
              <a:rPr lang="en-MY" sz="2400" dirty="0"/>
              <a:t>The tether provides power and data transmission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903A73-08D0-2E79-5CCD-65CF9AB3BD6D}"/>
              </a:ext>
            </a:extLst>
          </p:cNvPr>
          <p:cNvSpPr/>
          <p:nvPr/>
        </p:nvSpPr>
        <p:spPr>
          <a:xfrm>
            <a:off x="0" y="1036727"/>
            <a:ext cx="2857500" cy="501626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C9ACF4D-F2AE-2DA8-256E-A13E2054D811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857500" y="2914650"/>
            <a:ext cx="2828925" cy="6302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359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B2DD-90A3-61C1-0795-98ACE0C2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Power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EB36B-5977-2D38-5F88-DD7C61AEB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Blue ROV is powered by a Lithium-ion battery pack that provides up to 2.5 hours of continuous operation.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battery pack is rechargeable and can be replaced for extended operations.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ROV also has a power management system that monitors and regulates the battery voltage, current, and temperature.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power management system also controls the power distribution to the thrusters, sensors, and other components, ensuring optimal power consumption and efficiency.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863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02D23-1632-6077-CAE6-3F2F43E5C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1641752"/>
            <a:ext cx="6140449" cy="1323439"/>
          </a:xfrm>
        </p:spPr>
        <p:txBody>
          <a:bodyPr anchor="t">
            <a:normAutofit/>
          </a:bodyPr>
          <a:lstStyle/>
          <a:p>
            <a:r>
              <a:rPr lang="en-MY" sz="4000">
                <a:solidFill>
                  <a:schemeClr val="bg1"/>
                </a:solidFill>
              </a:rPr>
              <a:t>SEABER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51C044-BA19-4B09-1D36-E81B3D3871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05"/>
          <a:stretch/>
        </p:blipFill>
        <p:spPr>
          <a:xfrm>
            <a:off x="20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759FF0F-C738-112B-6ACB-0E1EFD5E6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3146400"/>
            <a:ext cx="6140449" cy="2682000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Created at CUTE IIUM</a:t>
            </a:r>
          </a:p>
          <a:p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Main components:</a:t>
            </a:r>
          </a:p>
          <a:p>
            <a:pPr lvl="1"/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Hull Design (Robot Design)</a:t>
            </a:r>
          </a:p>
          <a:p>
            <a:pPr lvl="1"/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Navigation System &amp; Control</a:t>
            </a:r>
          </a:p>
          <a:p>
            <a:pPr lvl="1"/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Data collection (Payload)</a:t>
            </a:r>
          </a:p>
          <a:p>
            <a:pPr lvl="1"/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Data Transmission (Communication)</a:t>
            </a:r>
          </a:p>
          <a:p>
            <a:pPr lvl="1"/>
            <a:r>
              <a:rPr lang="en-US" sz="2200" dirty="0">
                <a:solidFill>
                  <a:schemeClr val="bg1">
                    <a:alpha val="80000"/>
                  </a:schemeClr>
                </a:solidFill>
              </a:rPr>
              <a:t>Propulsion System</a:t>
            </a:r>
          </a:p>
          <a:p>
            <a:pPr lvl="1"/>
            <a:endParaRPr lang="en-US" sz="2200" dirty="0">
              <a:solidFill>
                <a:schemeClr val="bg1">
                  <a:alpha val="80000"/>
                </a:schemeClr>
              </a:solidFill>
            </a:endParaRPr>
          </a:p>
          <a:p>
            <a:pPr lvl="1"/>
            <a:endParaRPr lang="en-US" sz="2200" dirty="0">
              <a:solidFill>
                <a:schemeClr val="bg1">
                  <a:alpha val="80000"/>
                </a:schemeClr>
              </a:solidFill>
            </a:endParaRPr>
          </a:p>
          <a:p>
            <a:pPr lvl="1"/>
            <a:endParaRPr lang="en-US" sz="22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593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524</Words>
  <Application>Microsoft Office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Office Theme</vt:lpstr>
      <vt:lpstr>Remotely Operated Underwater Vehicle (ROV)</vt:lpstr>
      <vt:lpstr>Blue ROV</vt:lpstr>
      <vt:lpstr>Hull Design (Robot Design)</vt:lpstr>
      <vt:lpstr>Propulsion System</vt:lpstr>
      <vt:lpstr>Navigation System &amp; Control</vt:lpstr>
      <vt:lpstr>Data Collections</vt:lpstr>
      <vt:lpstr>Data Transmission</vt:lpstr>
      <vt:lpstr>Power Management</vt:lpstr>
      <vt:lpstr>SEABER</vt:lpstr>
      <vt:lpstr>Hull Design</vt:lpstr>
      <vt:lpstr>Propulsion System</vt:lpstr>
      <vt:lpstr>Navigation System &amp; Control</vt:lpstr>
      <vt:lpstr>Data Transmission</vt:lpstr>
      <vt:lpstr>Data Collection (Payload)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Remotely Operated Underwater Vehicle (ROV)</dc:title>
  <dc:creator>AMIRUL HAIKAL BIN SHAHRIN</dc:creator>
  <cp:lastModifiedBy>AMIRUL HAIKAL BIN SHAHRIN</cp:lastModifiedBy>
  <cp:revision>4</cp:revision>
  <dcterms:created xsi:type="dcterms:W3CDTF">2023-03-16T07:48:35Z</dcterms:created>
  <dcterms:modified xsi:type="dcterms:W3CDTF">2023-03-26T17:15:44Z</dcterms:modified>
</cp:coreProperties>
</file>

<file path=docProps/thumbnail.jpeg>
</file>